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5" r:id="rId3"/>
    <p:sldMasterId id="2147483712" r:id="rId4"/>
  </p:sldMasterIdLst>
  <p:sldIdLst>
    <p:sldId id="256" r:id="rId5"/>
    <p:sldId id="270" r:id="rId6"/>
    <p:sldId id="257" r:id="rId7"/>
    <p:sldId id="277" r:id="rId8"/>
    <p:sldId id="258" r:id="rId9"/>
    <p:sldId id="260" r:id="rId10"/>
    <p:sldId id="259" r:id="rId11"/>
    <p:sldId id="279" r:id="rId12"/>
    <p:sldId id="268" r:id="rId13"/>
    <p:sldId id="271" r:id="rId14"/>
    <p:sldId id="274" r:id="rId15"/>
    <p:sldId id="280" r:id="rId16"/>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4" d="100"/>
          <a:sy n="84" d="100"/>
        </p:scale>
        <p:origin x="-595"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6980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63254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979846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736894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13058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69198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75185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94201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72609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280707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08937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556935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008821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76170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817541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674329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89453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450238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033787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539196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82263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23665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809717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397441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962291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251385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322439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649902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3524332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822446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535960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696223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3507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608251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905903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353103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363553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7361473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6126617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742660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08090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021822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710526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60930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656046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311509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100478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988356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3816536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8242865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655542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2614667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609378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3844811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90710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23968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9942136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42659255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163450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110864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25048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18723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7326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EEA2D38-DA72-4339-BF11-4B503343EC54}" type="datetimeFigureOut">
              <a:rPr lang="ru-RU" smtClean="0"/>
              <a:pPr/>
              <a:t>16.06.2016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324860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EA2D38-DA72-4339-BF11-4B503343EC54}" type="datetimeFigureOut">
              <a:rPr lang="ru-RU" smtClean="0"/>
              <a:pPr/>
              <a:t>16.06.2016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770311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EA2D38-DA72-4339-BF11-4B503343EC54}" type="datetimeFigureOut">
              <a:rPr lang="ru-RU" smtClean="0"/>
              <a:pPr/>
              <a:t>16.06.2016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5178401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EA2D38-DA72-4339-BF11-4B503343EC54}" type="datetimeFigureOut">
              <a:rPr lang="ru-RU" smtClean="0"/>
              <a:pPr/>
              <a:t>16.06.2016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3896129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EA2D38-DA72-4339-BF11-4B503343EC54}" type="datetimeFigureOut">
              <a:rPr lang="ru-RU" smtClean="0"/>
              <a:pPr/>
              <a:t>16.06.2016</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D14D1F8-137A-4494-AE8A-A582D230A5EA}" type="slidenum">
              <a:rPr lang="ru-RU" smtClean="0"/>
              <a:pPr/>
              <a:t>‹#›</a:t>
            </a:fld>
            <a:endParaRPr lang="ru-RU"/>
          </a:p>
        </p:txBody>
      </p:sp>
    </p:spTree>
    <p:extLst>
      <p:ext uri="{BB962C8B-B14F-4D97-AF65-F5344CB8AC3E}">
        <p14:creationId xmlns:p14="http://schemas.microsoft.com/office/powerpoint/2010/main" xmlns="" val="20358653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0.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100" name="Picture 4"/>
          <p:cNvPicPr>
            <a:picLocks noGrp="1" noChangeAspect="1" noChangeArrowheads="1"/>
          </p:cNvPicPr>
          <p:nvPr>
            <p:ph idx="4294967295"/>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Прямоугольник 5"/>
          <p:cNvSpPr/>
          <p:nvPr/>
        </p:nvSpPr>
        <p:spPr>
          <a:xfrm>
            <a:off x="779489" y="370642"/>
            <a:ext cx="11002780" cy="797141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ru-RU" sz="4000" b="1" cap="none" spc="0" dirty="0">
                <a:ln w="11430">
                  <a:solidFill>
                    <a:srgbClr val="7030A0"/>
                  </a:solidFill>
                </a:ln>
                <a:solidFill>
                  <a:srgbClr val="002060"/>
                </a:solidFill>
                <a:effectLst>
                  <a:outerShdw blurRad="50800" dist="38100" dir="13500000" algn="br" rotWithShape="0">
                    <a:prstClr val="black">
                      <a:alpha val="40000"/>
                    </a:prstClr>
                  </a:outerShdw>
                </a:effectLst>
              </a:rPr>
              <a:t>ВЗАИМОДЕЙСТВИЕ </a:t>
            </a:r>
          </a:p>
          <a:p>
            <a:pPr algn="ctr">
              <a:lnSpc>
                <a:spcPct val="150000"/>
              </a:lnSpc>
            </a:pPr>
            <a:r>
              <a:rPr lang="ru-RU" sz="4000" b="1" cap="none" spc="0" dirty="0">
                <a:ln w="11430">
                  <a:solidFill>
                    <a:srgbClr val="7030A0"/>
                  </a:solidFill>
                </a:ln>
                <a:solidFill>
                  <a:srgbClr val="002060"/>
                </a:solidFill>
                <a:effectLst>
                  <a:outerShdw blurRad="50800" dist="38100" dir="13500000" algn="br" rotWithShape="0">
                    <a:prstClr val="black">
                      <a:alpha val="40000"/>
                    </a:prstClr>
                  </a:outerShdw>
                </a:effectLst>
              </a:rPr>
              <a:t>ЦЕНТРА ДЕТСКОГО ТВОРЧЕСТВА «ОЛИМП»</a:t>
            </a:r>
          </a:p>
          <a:p>
            <a:pPr algn="ctr">
              <a:lnSpc>
                <a:spcPct val="150000"/>
              </a:lnSpc>
            </a:pPr>
            <a:r>
              <a:rPr lang="ru-RU" sz="4000" b="1" cap="none" spc="0" dirty="0">
                <a:ln w="11430">
                  <a:solidFill>
                    <a:srgbClr val="7030A0"/>
                  </a:solidFill>
                </a:ln>
                <a:solidFill>
                  <a:srgbClr val="002060"/>
                </a:solidFill>
                <a:effectLst>
                  <a:outerShdw blurRad="50800" dist="38100" dir="13500000" algn="br" rotWithShape="0">
                    <a:prstClr val="black">
                      <a:alpha val="40000"/>
                    </a:prstClr>
                  </a:outerShdw>
                </a:effectLst>
              </a:rPr>
              <a:t>И ОБРАЗОВАТЕЛЬНЫХ УЧРЕЖДЕНИЙ – ТОЧКИ СОПРИКОСНОВЕНИЯ</a:t>
            </a:r>
          </a:p>
          <a:p>
            <a:pPr algn="ctr"/>
            <a:endParaRPr lang="ru-RU" sz="4400" b="1" dirty="0">
              <a:ln w="11430">
                <a:solidFill>
                  <a:srgbClr val="7030A0"/>
                </a:solidFill>
              </a:ln>
              <a:solidFill>
                <a:srgbClr val="002060"/>
              </a:solidFill>
              <a:effectLst>
                <a:outerShdw blurRad="50800" dist="38100" dir="13500000" algn="br" rotWithShape="0">
                  <a:prstClr val="black">
                    <a:alpha val="40000"/>
                  </a:prstClr>
                </a:outerShdw>
              </a:effectLst>
            </a:endParaRPr>
          </a:p>
          <a:p>
            <a:pPr algn="ctr"/>
            <a:endParaRPr lang="ru-RU" sz="3600" b="1" cap="none" spc="0" dirty="0">
              <a:ln w="11430">
                <a:solidFill>
                  <a:srgbClr val="7030A0"/>
                </a:solidFill>
              </a:ln>
              <a:solidFill>
                <a:srgbClr val="002060"/>
              </a:solidFill>
              <a:effectLst>
                <a:outerShdw blurRad="50800" dist="38100" dir="13500000" algn="br" rotWithShape="0">
                  <a:prstClr val="black">
                    <a:alpha val="40000"/>
                  </a:prstClr>
                </a:outerShdw>
              </a:effectLst>
            </a:endParaRPr>
          </a:p>
          <a:p>
            <a:pPr algn="r"/>
            <a:r>
              <a:rPr lang="ru-RU" sz="2800" b="1" dirty="0">
                <a:ln w="11430">
                  <a:solidFill>
                    <a:srgbClr val="7030A0"/>
                  </a:solidFill>
                </a:ln>
                <a:solidFill>
                  <a:srgbClr val="002060"/>
                </a:solidFill>
                <a:effectLst>
                  <a:outerShdw blurRad="50800" dist="38100" dir="13500000" algn="br" rotWithShape="0">
                    <a:prstClr val="black">
                      <a:alpha val="40000"/>
                    </a:prstClr>
                  </a:outerShdw>
                </a:effectLst>
              </a:rPr>
              <a:t>Андреева Т.В.,</a:t>
            </a:r>
          </a:p>
          <a:p>
            <a:pPr algn="r"/>
            <a:r>
              <a:rPr lang="ru-RU" sz="2800" b="1" dirty="0">
                <a:ln w="11430">
                  <a:solidFill>
                    <a:srgbClr val="7030A0"/>
                  </a:solidFill>
                </a:ln>
                <a:solidFill>
                  <a:srgbClr val="002060"/>
                </a:solidFill>
                <a:effectLst>
                  <a:outerShdw blurRad="50800" dist="38100" dir="13500000" algn="br" rotWithShape="0">
                    <a:prstClr val="black">
                      <a:alpha val="40000"/>
                    </a:prstClr>
                  </a:outerShdw>
                </a:effectLst>
              </a:rPr>
              <a:t> зам. директора по УВР ЦДТ «Олимп» </a:t>
            </a:r>
          </a:p>
          <a:p>
            <a:pPr algn="r"/>
            <a:r>
              <a:rPr lang="ru-RU" sz="2800" b="1" dirty="0">
                <a:ln w="11430">
                  <a:solidFill>
                    <a:srgbClr val="7030A0"/>
                  </a:solidFill>
                </a:ln>
                <a:solidFill>
                  <a:srgbClr val="002060"/>
                </a:solidFill>
                <a:effectLst>
                  <a:outerShdw blurRad="50800" dist="38100" dir="13500000" algn="br" rotWithShape="0">
                    <a:prstClr val="black">
                      <a:alpha val="40000"/>
                    </a:prstClr>
                  </a:outerShdw>
                </a:effectLst>
              </a:rPr>
              <a:t>Приволжского района </a:t>
            </a:r>
            <a:endParaRPr lang="ru-RU" sz="2800" b="1" cap="none" spc="0" dirty="0">
              <a:ln w="11430">
                <a:solidFill>
                  <a:srgbClr val="7030A0"/>
                </a:solidFill>
              </a:ln>
              <a:solidFill>
                <a:srgbClr val="002060"/>
              </a:solidFill>
              <a:effectLst>
                <a:outerShdw blurRad="50800" dist="38100" dir="13500000" algn="br" rotWithShape="0">
                  <a:prstClr val="black">
                    <a:alpha val="40000"/>
                  </a:prstClr>
                </a:outerShdw>
              </a:effectLst>
            </a:endParaRPr>
          </a:p>
          <a:p>
            <a:pPr algn="ct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6125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745" y="146351"/>
            <a:ext cx="8596668" cy="1053230"/>
          </a:xfrm>
        </p:spPr>
        <p:txBody>
          <a:bodyPr>
            <a:normAutofit fontScale="90000"/>
          </a:bodyPr>
          <a:lstStyle/>
          <a:p>
            <a:pPr algn="ctr"/>
            <a:r>
              <a:rPr lang="ru-RU" sz="3100" dirty="0"/>
              <a:t>Таким образом, при взаимодействии УДОД и ОУ способны решать целый комплекс задач:</a:t>
            </a:r>
            <a:r>
              <a:rPr lang="ru-RU" b="1" i="1" dirty="0">
                <a:solidFill>
                  <a:schemeClr val="bg1"/>
                </a:solidFill>
                <a:latin typeface="Times New Roman" pitchFamily="18" charset="0"/>
                <a:cs typeface="Times New Roman" pitchFamily="18" charset="0"/>
              </a:rPr>
              <a:t/>
            </a:r>
            <a:br>
              <a:rPr lang="ru-RU" b="1" i="1" dirty="0">
                <a:solidFill>
                  <a:schemeClr val="bg1"/>
                </a:solidFill>
                <a:latin typeface="Times New Roman" pitchFamily="18" charset="0"/>
                <a:cs typeface="Times New Roman" pitchFamily="18" charset="0"/>
              </a:rPr>
            </a:br>
            <a:r>
              <a:rPr lang="ru-RU" b="1" i="1" dirty="0">
                <a:solidFill>
                  <a:schemeClr val="bg1"/>
                </a:solidFill>
                <a:latin typeface="Times New Roman" pitchFamily="18" charset="0"/>
                <a:cs typeface="Times New Roman" pitchFamily="18" charset="0"/>
              </a:rPr>
              <a:t>и все через него преломляется» «Все начинается с педагога </a:t>
            </a:r>
            <a:br>
              <a:rPr lang="ru-RU" b="1" i="1" dirty="0">
                <a:solidFill>
                  <a:schemeClr val="bg1"/>
                </a:solidFill>
                <a:latin typeface="Times New Roman" pitchFamily="18" charset="0"/>
                <a:cs typeface="Times New Roman" pitchFamily="18" charset="0"/>
              </a:rPr>
            </a:br>
            <a:r>
              <a:rPr lang="ru-RU" b="1" i="1" dirty="0">
                <a:solidFill>
                  <a:schemeClr val="bg1"/>
                </a:solidFill>
                <a:latin typeface="Times New Roman" pitchFamily="18" charset="0"/>
                <a:cs typeface="Times New Roman" pitchFamily="18" charset="0"/>
              </a:rPr>
              <a:t>и все через него преломляется»</a:t>
            </a:r>
            <a:endParaRPr lang="ru-RU" dirty="0"/>
          </a:p>
        </p:txBody>
      </p:sp>
      <p:sp>
        <p:nvSpPr>
          <p:cNvPr id="3" name="Текст 2"/>
          <p:cNvSpPr>
            <a:spLocks noGrp="1"/>
          </p:cNvSpPr>
          <p:nvPr>
            <p:ph type="body" idx="1"/>
          </p:nvPr>
        </p:nvSpPr>
        <p:spPr>
          <a:xfrm>
            <a:off x="3593242" y="1419243"/>
            <a:ext cx="4614246" cy="4826812"/>
          </a:xfrm>
        </p:spPr>
        <p:txBody>
          <a:bodyPr/>
          <a:lstStyle/>
          <a:p>
            <a:pPr marL="342900" indent="-342900">
              <a:buFont typeface="Wingdings" panose="05000000000000000000" pitchFamily="2" charset="2"/>
              <a:buChar char="v"/>
            </a:pPr>
            <a:r>
              <a:rPr lang="ru-RU" sz="2000" dirty="0">
                <a:solidFill>
                  <a:schemeClr val="accent6">
                    <a:lumMod val="50000"/>
                  </a:schemeClr>
                </a:solidFill>
              </a:rPr>
              <a:t>интегрировать ресурсы дополнительного и общего образования;</a:t>
            </a:r>
          </a:p>
          <a:p>
            <a:pPr marL="342900" indent="-342900">
              <a:buFont typeface="Wingdings" panose="05000000000000000000" pitchFamily="2" charset="2"/>
              <a:buChar char="v"/>
            </a:pPr>
            <a:r>
              <a:rPr lang="ru-RU" sz="2000" dirty="0">
                <a:solidFill>
                  <a:schemeClr val="accent6">
                    <a:lumMod val="50000"/>
                  </a:schemeClr>
                </a:solidFill>
              </a:rPr>
              <a:t>выровнять стартовые возможности развития личности ребенка;</a:t>
            </a:r>
          </a:p>
          <a:p>
            <a:pPr marL="342900" indent="-342900">
              <a:buFont typeface="Wingdings" panose="05000000000000000000" pitchFamily="2" charset="2"/>
              <a:buChar char="v"/>
            </a:pPr>
            <a:r>
              <a:rPr lang="ru-RU" sz="2000" dirty="0">
                <a:solidFill>
                  <a:schemeClr val="accent6">
                    <a:lumMod val="50000"/>
                  </a:schemeClr>
                </a:solidFill>
              </a:rPr>
              <a:t>способствовать выбору его индивидуального образовательного пути;</a:t>
            </a:r>
          </a:p>
          <a:p>
            <a:pPr marL="342900" indent="-342900">
              <a:buFont typeface="Wingdings" panose="05000000000000000000" pitchFamily="2" charset="2"/>
              <a:buChar char="v"/>
            </a:pPr>
            <a:r>
              <a:rPr lang="ru-RU" sz="2000" dirty="0">
                <a:solidFill>
                  <a:schemeClr val="accent6">
                    <a:lumMod val="50000"/>
                  </a:schemeClr>
                </a:solidFill>
              </a:rPr>
              <a:t>обеспечить каждому ученику «СИТУАЦИЮ УСПЕХА»;</a:t>
            </a:r>
          </a:p>
          <a:p>
            <a:pPr marL="342900" indent="-342900">
              <a:buFont typeface="Wingdings" panose="05000000000000000000" pitchFamily="2" charset="2"/>
              <a:buChar char="v"/>
            </a:pPr>
            <a:r>
              <a:rPr lang="ru-RU" sz="2000" dirty="0">
                <a:solidFill>
                  <a:schemeClr val="accent6">
                    <a:lumMod val="50000"/>
                  </a:schemeClr>
                </a:solidFill>
              </a:rPr>
              <a:t>содействовать самореализации личности ребенка и педагога.</a:t>
            </a:r>
          </a:p>
          <a:p>
            <a:pPr marL="342900" indent="-342900">
              <a:buFont typeface="Wingdings" panose="05000000000000000000" pitchFamily="2" charset="2"/>
              <a:buChar char="ü"/>
            </a:pPr>
            <a:endParaRPr lang="ru-RU" sz="1800" dirty="0">
              <a:solidFill>
                <a:schemeClr val="accent5">
                  <a:lumMod val="50000"/>
                </a:schemeClr>
              </a:solidFill>
            </a:endParaRPr>
          </a:p>
        </p:txBody>
      </p:sp>
      <p:pic>
        <p:nvPicPr>
          <p:cNvPr id="8" name="Picture 4" descr="C:\Users\Алсу\Pictures\сотрудники\028.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8918917" y="524906"/>
            <a:ext cx="2896525" cy="241998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2" descr="C:\Users\Алсу\Pictures\сотрудники\DSCN0573.jpg"/>
          <p:cNvPicPr>
            <a:picLocks noGrp="1" noChangeAspect="1" noChangeArrowheads="1"/>
          </p:cNvPicPr>
          <p:nvPr>
            <p:ph sz="quarter" idx="4"/>
          </p:nvPr>
        </p:nvPicPr>
        <p:blipFill>
          <a:blip r:embed="rId3" cstate="email">
            <a:extLst>
              <a:ext uri="{28A0092B-C50C-407E-A947-70E740481C1C}">
                <a14:useLocalDpi xmlns:a14="http://schemas.microsoft.com/office/drawing/2010/main" xmlns="" val="0"/>
              </a:ext>
            </a:extLst>
          </a:blip>
          <a:srcRect/>
          <a:stretch>
            <a:fillRect/>
          </a:stretch>
        </p:blipFill>
        <p:spPr bwMode="auto">
          <a:xfrm>
            <a:off x="7993175" y="3432518"/>
            <a:ext cx="3670957" cy="3126696"/>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0" name="Picture 7" descr="C:\Users\Алсу\Pictures\сотрудники\032.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20362792">
            <a:off x="378275" y="1518454"/>
            <a:ext cx="2695171" cy="2225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2" name="Объект 3"/>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27999" y="4354142"/>
            <a:ext cx="3265242" cy="1891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19018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email">
            <a:extLst>
              <a:ext uri="{28A0092B-C50C-407E-A947-70E740481C1C}">
                <a14:useLocalDpi xmlns:a14="http://schemas.microsoft.com/office/drawing/2010/main" xmlns="" val="0"/>
              </a:ext>
            </a:extLst>
          </a:blip>
          <a:stretch>
            <a:fillRect/>
          </a:stretch>
        </p:blipFill>
        <p:spPr>
          <a:xfrm>
            <a:off x="287039" y="2149185"/>
            <a:ext cx="3092499" cy="2173433"/>
          </a:xfrm>
          <a:prstGeom prst="rect">
            <a:avLst/>
          </a:prstGeom>
          <a:ln>
            <a:noFill/>
          </a:ln>
          <a:effectLst>
            <a:softEdge rad="112500"/>
          </a:effectLst>
        </p:spPr>
      </p:pic>
      <p:pic>
        <p:nvPicPr>
          <p:cNvPr id="7" name="Picture 2" descr="C:\Users\Алсу\Pictures\футболисты\SA402784.JPG"/>
          <p:cNvPicPr>
            <a:picLocks noGrp="1" noChangeAspect="1" noChangeArrowheads="1"/>
          </p:cNvPicPr>
          <p:nvPr>
            <p:ph sz="half" idx="2"/>
          </p:nvPr>
        </p:nvPicPr>
        <p:blipFill>
          <a:blip r:embed="rId3" cstate="email">
            <a:extLst>
              <a:ext uri="{28A0092B-C50C-407E-A947-70E740481C1C}">
                <a14:useLocalDpi xmlns:a14="http://schemas.microsoft.com/office/drawing/2010/main" xmlns="" val="0"/>
              </a:ext>
            </a:extLst>
          </a:blip>
          <a:srcRect/>
          <a:stretch>
            <a:fillRect/>
          </a:stretch>
        </p:blipFill>
        <p:spPr bwMode="auto">
          <a:xfrm>
            <a:off x="9093964" y="129218"/>
            <a:ext cx="2977562" cy="23311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tretch>
            <a:fillRect/>
          </a:stretch>
        </p:blipFill>
        <p:spPr bwMode="auto">
          <a:xfrm>
            <a:off x="9268691" y="4422971"/>
            <a:ext cx="2727792" cy="211637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Объект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286068" y="4185962"/>
            <a:ext cx="3093470" cy="2342904"/>
          </a:xfrm>
          <a:prstGeom prst="rect">
            <a:avLst/>
          </a:prstGeom>
          <a:ln>
            <a:noFill/>
          </a:ln>
          <a:effectLst>
            <a:softEdge rad="112500"/>
          </a:effectLst>
        </p:spPr>
      </p:pic>
      <p:pic>
        <p:nvPicPr>
          <p:cNvPr id="10" name="Объект 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287040" y="193312"/>
            <a:ext cx="3204277" cy="2064979"/>
          </a:xfrm>
          <a:prstGeom prst="rect">
            <a:avLst/>
          </a:prstGeom>
          <a:ln>
            <a:noFill/>
          </a:ln>
          <a:effectLst>
            <a:softEdge rad="112500"/>
          </a:effectLst>
        </p:spPr>
      </p:pic>
      <p:pic>
        <p:nvPicPr>
          <p:cNvPr id="11" name="Picture 6"/>
          <p:cNvPicPr>
            <a:picLocks noChangeAspect="1" noChangeArrowheads="1"/>
          </p:cNvPicPr>
          <p:nvPr/>
        </p:nvPicPr>
        <p:blipFill>
          <a:blip r:embed="rId7" cstate="email">
            <a:extLst>
              <a:ext uri="{28A0092B-C50C-407E-A947-70E740481C1C}">
                <a14:useLocalDpi xmlns:a14="http://schemas.microsoft.com/office/drawing/2010/main" xmlns="" val="0"/>
              </a:ext>
            </a:extLst>
          </a:blip>
          <a:stretch>
            <a:fillRect/>
          </a:stretch>
        </p:blipFill>
        <p:spPr bwMode="auto">
          <a:xfrm>
            <a:off x="9160479" y="2366941"/>
            <a:ext cx="2911048" cy="216349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3479160" y="384200"/>
            <a:ext cx="5581697" cy="5858463"/>
          </a:xfrm>
          <a:prstGeom prst="rect">
            <a:avLst/>
          </a:prstGeom>
          <a:noFill/>
        </p:spPr>
        <p:txBody>
          <a:bodyPr wrap="square" rtlCol="0">
            <a:spAutoFit/>
          </a:bodyPr>
          <a:lstStyle/>
          <a:p>
            <a:pPr algn="ctr">
              <a:lnSpc>
                <a:spcPct val="150000"/>
              </a:lnSpc>
            </a:pPr>
            <a:r>
              <a:rPr lang="ru-RU" dirty="0">
                <a:solidFill>
                  <a:schemeClr val="accent1">
                    <a:lumMod val="50000"/>
                  </a:schemeClr>
                </a:solidFill>
              </a:rPr>
              <a:t>Необходимость сотрудничества ЦДТ «Олимп» и образовательных учреждений продиктована общими проблемами, задачами образовательных организаций  по воспитанию, личностному развитию детей, созданию условий для их самореализации, социальной адаптации в учебное и свободное время. Взаимодействие позволяет использовать многообразие системы дополнительного образования детей для расширения познавательных, творческих способностей, стимулирования их самоопределения, саморазвития и самовоспитания, желание расширить зону общения</a:t>
            </a:r>
          </a:p>
        </p:txBody>
      </p:sp>
    </p:spTree>
    <p:extLst>
      <p:ext uri="{BB962C8B-B14F-4D97-AF65-F5344CB8AC3E}">
        <p14:creationId xmlns:p14="http://schemas.microsoft.com/office/powerpoint/2010/main" xmlns="" val="125136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219" y="787790"/>
            <a:ext cx="6358596" cy="3535755"/>
          </a:xfrm>
        </p:spPr>
        <p:txBody>
          <a:bodyPr>
            <a:noAutofit/>
          </a:bodyPr>
          <a:lstStyle/>
          <a:p>
            <a:pPr algn="ctr"/>
            <a:r>
              <a:rPr lang="ru-RU" sz="2400" u="sng" dirty="0"/>
              <a:t>Взаимодействие ЦДТ «Олимп» </a:t>
            </a:r>
            <a:br>
              <a:rPr lang="ru-RU" sz="2400" u="sng" dirty="0"/>
            </a:br>
            <a:r>
              <a:rPr lang="ru-RU" sz="2400" u="sng" dirty="0"/>
              <a:t>и образовательных учреждений </a:t>
            </a:r>
            <a:br>
              <a:rPr lang="ru-RU" sz="2400" u="sng" dirty="0"/>
            </a:br>
            <a:r>
              <a:rPr lang="ru-RU" sz="2400" u="sng" dirty="0"/>
              <a:t>позволяет использовать </a:t>
            </a:r>
            <a:br>
              <a:rPr lang="ru-RU" sz="2400" u="sng" dirty="0"/>
            </a:br>
            <a:r>
              <a:rPr lang="ru-RU" sz="2400" u="sng" dirty="0"/>
              <a:t>многообразие системы </a:t>
            </a:r>
            <a:br>
              <a:rPr lang="ru-RU" sz="2400" u="sng" dirty="0"/>
            </a:br>
            <a:r>
              <a:rPr lang="ru-RU" sz="2400" u="sng" dirty="0"/>
              <a:t>дополнительного образования детей </a:t>
            </a:r>
            <a:br>
              <a:rPr lang="ru-RU" sz="2400" u="sng" dirty="0"/>
            </a:br>
            <a:r>
              <a:rPr lang="ru-RU" sz="2400" u="sng" dirty="0"/>
              <a:t>для расширения познавательных, творческих способностей, желание расширить зону их общения.</a:t>
            </a:r>
          </a:p>
        </p:txBody>
      </p:sp>
      <p:pic>
        <p:nvPicPr>
          <p:cNvPr id="7" name="Объект 6"/>
          <p:cNvPicPr>
            <a:picLocks noGrp="1" noChangeAspect="1"/>
          </p:cNvPicPr>
          <p:nvPr>
            <p:ph idx="1"/>
          </p:nvPr>
        </p:nvPicPr>
        <p:blipFill>
          <a:blip r:embed="rId2" cstate="email">
            <a:extLst>
              <a:ext uri="{28A0092B-C50C-407E-A947-70E740481C1C}">
                <a14:useLocalDpi xmlns:a14="http://schemas.microsoft.com/office/drawing/2010/main" xmlns="" val="0"/>
              </a:ext>
            </a:extLst>
          </a:blip>
          <a:stretch>
            <a:fillRect/>
          </a:stretch>
        </p:blipFill>
        <p:spPr>
          <a:xfrm>
            <a:off x="6772593" y="938600"/>
            <a:ext cx="4513262" cy="3384946"/>
          </a:xfrm>
        </p:spPr>
      </p:pic>
      <p:sp>
        <p:nvSpPr>
          <p:cNvPr id="4" name="Текст 3"/>
          <p:cNvSpPr>
            <a:spLocks noGrp="1"/>
          </p:cNvSpPr>
          <p:nvPr>
            <p:ph type="body" sz="half" idx="2"/>
          </p:nvPr>
        </p:nvSpPr>
        <p:spPr>
          <a:xfrm>
            <a:off x="1969477" y="4965895"/>
            <a:ext cx="9316378" cy="1436632"/>
          </a:xfrm>
        </p:spPr>
        <p:txBody>
          <a:bodyPr>
            <a:normAutofit/>
          </a:bodyPr>
          <a:lstStyle/>
          <a:p>
            <a:r>
              <a:rPr lang="ru-RU" sz="2400" dirty="0"/>
              <a:t>Наш Центр дорожит уже установленными связями и планирует дальнейшее расширение сети социальных партнеров.</a:t>
            </a:r>
          </a:p>
        </p:txBody>
      </p:sp>
    </p:spTree>
    <p:extLst>
      <p:ext uri="{BB962C8B-B14F-4D97-AF65-F5344CB8AC3E}">
        <p14:creationId xmlns:p14="http://schemas.microsoft.com/office/powerpoint/2010/main" xmlns="" val="374865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443" y="169791"/>
            <a:ext cx="8596668" cy="807772"/>
          </a:xfrm>
        </p:spPr>
        <p:txBody>
          <a:bodyPr/>
          <a:lstStyle/>
          <a:p>
            <a:pPr algn="r"/>
            <a:r>
              <a:rPr lang="ru-RU" dirty="0">
                <a:latin typeface="Times New Roman" pitchFamily="18" charset="0"/>
                <a:cs typeface="Times New Roman" pitchFamily="18" charset="0"/>
              </a:rPr>
              <a:t>Детство – страна удивительная.</a:t>
            </a:r>
            <a:endParaRPr lang="ru-RU" dirty="0"/>
          </a:p>
        </p:txBody>
      </p:sp>
      <p:sp>
        <p:nvSpPr>
          <p:cNvPr id="3" name="Объект 2"/>
          <p:cNvSpPr>
            <a:spLocks noGrp="1"/>
          </p:cNvSpPr>
          <p:nvPr>
            <p:ph sz="half" idx="1"/>
          </p:nvPr>
        </p:nvSpPr>
        <p:spPr>
          <a:xfrm>
            <a:off x="289781" y="1556792"/>
            <a:ext cx="5432147" cy="5026888"/>
          </a:xfrm>
        </p:spPr>
        <p:txBody>
          <a:bodyPr>
            <a:noAutofit/>
          </a:bodyPr>
          <a:lstStyle/>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pPr marL="0" indent="0">
              <a:buNone/>
            </a:pPr>
            <a:r>
              <a:rPr lang="ru-RU" sz="2400" dirty="0">
                <a:solidFill>
                  <a:schemeClr val="accent2">
                    <a:lumMod val="75000"/>
                  </a:schemeClr>
                </a:solidFill>
                <a:latin typeface="Times New Roman" pitchFamily="18" charset="0"/>
                <a:cs typeface="Times New Roman" pitchFamily="18" charset="0"/>
              </a:rPr>
              <a:t>Все образовательные учреждения в своей педагогической деятельности реализуют одну и ту же цель – социальное и профессиональное самоопределение школьника. Только средства реализации у ОУ и УДО будут различны. ОУ достигает эту цель посредством выполнения государственного образовательного стандарта и учебных программ.</a:t>
            </a:r>
          </a:p>
          <a:p>
            <a:endParaRPr lang="ru-RU" dirty="0">
              <a:latin typeface="Times New Roman" pitchFamily="18" charset="0"/>
              <a:cs typeface="Times New Roman" pitchFamily="18" charset="0"/>
            </a:endParaRPr>
          </a:p>
        </p:txBody>
      </p:sp>
      <p:sp>
        <p:nvSpPr>
          <p:cNvPr id="7" name="Объект 6"/>
          <p:cNvSpPr>
            <a:spLocks noGrp="1"/>
          </p:cNvSpPr>
          <p:nvPr>
            <p:ph sz="half" idx="2"/>
          </p:nvPr>
        </p:nvSpPr>
        <p:spPr>
          <a:xfrm>
            <a:off x="5838396" y="1071008"/>
            <a:ext cx="5683044" cy="5329791"/>
          </a:xfrm>
        </p:spPr>
        <p:txBody>
          <a:bodyPr>
            <a:normAutofit lnSpcReduction="10000"/>
          </a:bodyPr>
          <a:lstStyle/>
          <a:p>
            <a:pPr algn="r"/>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pPr marL="0" indent="0">
              <a:buNone/>
            </a:pP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pPr marL="0" indent="0" algn="r">
              <a:buNone/>
            </a:pPr>
            <a:endParaRPr lang="ru-RU" sz="2000" dirty="0">
              <a:latin typeface="Times New Roman" pitchFamily="18" charset="0"/>
              <a:cs typeface="Times New Roman" pitchFamily="18" charset="0"/>
            </a:endParaRPr>
          </a:p>
          <a:p>
            <a:pPr marL="0" indent="0" algn="r">
              <a:buNone/>
            </a:pPr>
            <a:r>
              <a:rPr lang="ru-RU" sz="2400" dirty="0">
                <a:latin typeface="Times New Roman" pitchFamily="18" charset="0"/>
                <a:cs typeface="Times New Roman" pitchFamily="18" charset="0"/>
              </a:rPr>
              <a:t>УДО – через создание условий для самообразования, самопознания, самосовершенствования и самореализации в интересной для личности деятельности.</a:t>
            </a:r>
          </a:p>
        </p:txBody>
      </p:sp>
      <p:pic>
        <p:nvPicPr>
          <p:cNvPr id="6" name="Рисунок 5"/>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6822831" y="1850611"/>
            <a:ext cx="1871458" cy="2482486"/>
          </a:xfrm>
          <a:prstGeom prst="rect">
            <a:avLst/>
          </a:prstGeom>
        </p:spPr>
      </p:pic>
      <p:pic>
        <p:nvPicPr>
          <p:cNvPr id="8" name="Рисунок 7"/>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67371" y="327760"/>
            <a:ext cx="2897859" cy="2082876"/>
          </a:xfrm>
          <a:prstGeom prst="rect">
            <a:avLst/>
          </a:prstGeom>
        </p:spPr>
      </p:pic>
      <p:pic>
        <p:nvPicPr>
          <p:cNvPr id="10" name="Рисунок 9"/>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8694289" y="1850611"/>
            <a:ext cx="3178843" cy="2478613"/>
          </a:xfrm>
          <a:prstGeom prst="rect">
            <a:avLst/>
          </a:prstGeom>
        </p:spPr>
      </p:pic>
      <p:pic>
        <p:nvPicPr>
          <p:cNvPr id="11" name="Рисунок 10"/>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3165230" y="809173"/>
            <a:ext cx="2979730" cy="2082876"/>
          </a:xfrm>
          <a:prstGeom prst="rect">
            <a:avLst/>
          </a:prstGeom>
        </p:spPr>
      </p:pic>
    </p:spTree>
    <p:extLst>
      <p:ext uri="{BB962C8B-B14F-4D97-AF65-F5344CB8AC3E}">
        <p14:creationId xmlns:p14="http://schemas.microsoft.com/office/powerpoint/2010/main" xmlns="" val="42010535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94282" y="269822"/>
            <a:ext cx="8034728" cy="2563319"/>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Сегодня УДОД и ОУ </a:t>
            </a:r>
            <a:r>
              <a:rPr lang="ru-RU" sz="2400" dirty="0">
                <a:solidFill>
                  <a:schemeClr val="accent1">
                    <a:lumMod val="50000"/>
                  </a:schemeClr>
                </a:solidFill>
                <a:latin typeface="Times New Roman" panose="02020603050405020304" pitchFamily="18" charset="0"/>
                <a:cs typeface="Times New Roman" panose="02020603050405020304" pitchFamily="18" charset="0"/>
              </a:rPr>
              <a:t>– партнеры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образовательно-воспитательном пространстве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с четко обозначенными специфическими задачами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воспитании детей.</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b="1" dirty="0">
                <a:solidFill>
                  <a:schemeClr val="accent1">
                    <a:lumMod val="50000"/>
                  </a:schemeClr>
                </a:solidFill>
                <a:latin typeface="Times New Roman" panose="02020603050405020304" pitchFamily="18" charset="0"/>
                <a:cs typeface="Times New Roman" panose="02020603050405020304" pitchFamily="18" charset="0"/>
              </a:rPr>
              <a:t>И в УДОД, и в ОУ, </a:t>
            </a:r>
            <a:r>
              <a:rPr lang="ru-RU" sz="2400" dirty="0">
                <a:solidFill>
                  <a:schemeClr val="accent1">
                    <a:lumMod val="50000"/>
                  </a:schemeClr>
                </a:solidFill>
                <a:latin typeface="Times New Roman" panose="02020603050405020304" pitchFamily="18" charset="0"/>
                <a:cs typeface="Times New Roman" panose="02020603050405020304" pitchFamily="18" charset="0"/>
              </a:rPr>
              <a:t>складываются, развиваются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воспитательные системы, отвечающие современным запросам общества, семьи, детей, конкретного социума</a:t>
            </a:r>
            <a:r>
              <a:rPr lang="ru-RU" sz="2400" dirty="0">
                <a:solidFill>
                  <a:schemeClr val="accent1">
                    <a:lumMod val="50000"/>
                  </a:schemeClr>
                </a:solidFill>
              </a:rPr>
              <a:t>. </a:t>
            </a:r>
          </a:p>
        </p:txBody>
      </p:sp>
      <p:sp>
        <p:nvSpPr>
          <p:cNvPr id="3" name="Подзаголовок 2"/>
          <p:cNvSpPr>
            <a:spLocks noGrp="1"/>
          </p:cNvSpPr>
          <p:nvPr>
            <p:ph type="subTitle" idx="1"/>
          </p:nvPr>
        </p:nvSpPr>
        <p:spPr>
          <a:xfrm>
            <a:off x="1507067" y="3192905"/>
            <a:ext cx="7766936" cy="1954827"/>
          </a:xfrm>
        </p:spPr>
        <p:txBody>
          <a:bodyPr/>
          <a:lstStyle/>
          <a:p>
            <a:endParaRPr lang="ru-RU" dirty="0"/>
          </a:p>
        </p:txBody>
      </p:sp>
      <p:pic>
        <p:nvPicPr>
          <p:cNvPr id="8" name="Рисунок 7"/>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5673595" y="3214869"/>
            <a:ext cx="4877174" cy="3254141"/>
          </a:xfrm>
          <a:prstGeom prst="rect">
            <a:avLst/>
          </a:prstGeom>
        </p:spPr>
      </p:pic>
      <p:pic>
        <p:nvPicPr>
          <p:cNvPr id="9" name="Рисунок 8"/>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918225" y="3214868"/>
            <a:ext cx="4755370" cy="3165105"/>
          </a:xfrm>
          <a:prstGeom prst="rect">
            <a:avLst/>
          </a:prstGeom>
        </p:spPr>
      </p:pic>
    </p:spTree>
    <p:extLst>
      <p:ext uri="{BB962C8B-B14F-4D97-AF65-F5344CB8AC3E}">
        <p14:creationId xmlns:p14="http://schemas.microsoft.com/office/powerpoint/2010/main" xmlns="" val="11307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948" y="300110"/>
            <a:ext cx="9622301" cy="614290"/>
          </a:xfrm>
        </p:spPr>
        <p:txBody>
          <a:bodyPr>
            <a:noAutofit/>
          </a:bodyPr>
          <a:lstStyle/>
          <a:p>
            <a:pPr algn="ctr"/>
            <a:r>
              <a:rPr lang="ru-RU" sz="2400" b="1" dirty="0"/>
              <a:t>Условия оптимальной готовности </a:t>
            </a:r>
            <a:br>
              <a:rPr lang="ru-RU" sz="2400" b="1" dirty="0"/>
            </a:br>
            <a:r>
              <a:rPr lang="ru-RU" sz="2400" b="1" dirty="0"/>
              <a:t>к продуктивному сотрудничеству</a:t>
            </a:r>
            <a:endParaRPr lang="ru-RU" sz="2400" u="sng" dirty="0"/>
          </a:p>
        </p:txBody>
      </p:sp>
      <p:sp>
        <p:nvSpPr>
          <p:cNvPr id="3" name="Текст 2"/>
          <p:cNvSpPr>
            <a:spLocks noGrp="1"/>
          </p:cNvSpPr>
          <p:nvPr>
            <p:ph type="body" idx="1"/>
          </p:nvPr>
        </p:nvSpPr>
        <p:spPr>
          <a:xfrm>
            <a:off x="795071" y="1907966"/>
            <a:ext cx="4185623" cy="576262"/>
          </a:xfrm>
        </p:spPr>
        <p:txBody>
          <a:bodyPr/>
          <a:lstStyle/>
          <a:p>
            <a:pPr algn="ctr"/>
            <a:r>
              <a:rPr lang="ru-RU" altLang="ru-RU" b="1" dirty="0">
                <a:solidFill>
                  <a:srgbClr val="002060"/>
                </a:solidFill>
              </a:rPr>
              <a:t>Общеобразовательное учреждение</a:t>
            </a:r>
          </a:p>
          <a:p>
            <a:endParaRPr lang="ru-RU" dirty="0"/>
          </a:p>
        </p:txBody>
      </p:sp>
      <p:sp>
        <p:nvSpPr>
          <p:cNvPr id="4" name="Объект 3"/>
          <p:cNvSpPr>
            <a:spLocks noGrp="1"/>
          </p:cNvSpPr>
          <p:nvPr>
            <p:ph sz="half" idx="2"/>
          </p:nvPr>
        </p:nvSpPr>
        <p:spPr>
          <a:xfrm>
            <a:off x="196948" y="2412610"/>
            <a:ext cx="5381871" cy="4445390"/>
          </a:xfrm>
        </p:spPr>
        <p:txBody>
          <a:bodyPr>
            <a:normAutofit/>
          </a:bodyPr>
          <a:lstStyle/>
          <a:p>
            <a:r>
              <a:rPr lang="ru-RU" sz="1900" dirty="0">
                <a:solidFill>
                  <a:srgbClr val="002060"/>
                </a:solidFill>
              </a:rPr>
              <a:t>фактическое обоснование необходимости сотрудничества ОУ с конкретным УДОД;</a:t>
            </a:r>
          </a:p>
          <a:p>
            <a:r>
              <a:rPr lang="ru-RU" sz="1900" dirty="0">
                <a:solidFill>
                  <a:srgbClr val="002060"/>
                </a:solidFill>
              </a:rPr>
              <a:t>определение до начала учебного года заказа в адрес УДОД в виде некоторого перечня направлений и форм сотрудничества с ним;</a:t>
            </a:r>
          </a:p>
          <a:p>
            <a:r>
              <a:rPr lang="ru-RU" sz="1900" dirty="0">
                <a:solidFill>
                  <a:srgbClr val="002060"/>
                </a:solidFill>
              </a:rPr>
              <a:t>рассмотрение вопроса о возможности качественного обеспечения учебной деятельности детских объединений на базе образовательного учреждения (материально-технические условия, согласование расписания, определение учебных кабинетов и др.).</a:t>
            </a:r>
          </a:p>
          <a:p>
            <a:endParaRPr lang="ru-RU" dirty="0"/>
          </a:p>
        </p:txBody>
      </p:sp>
      <p:sp>
        <p:nvSpPr>
          <p:cNvPr id="5" name="Текст 4"/>
          <p:cNvSpPr>
            <a:spLocks noGrp="1"/>
          </p:cNvSpPr>
          <p:nvPr>
            <p:ph type="body" sz="quarter" idx="3"/>
          </p:nvPr>
        </p:nvSpPr>
        <p:spPr>
          <a:xfrm>
            <a:off x="6206764" y="1907966"/>
            <a:ext cx="4899679" cy="576262"/>
          </a:xfrm>
        </p:spPr>
        <p:txBody>
          <a:bodyPr/>
          <a:lstStyle/>
          <a:p>
            <a:pPr algn="ctr"/>
            <a:r>
              <a:rPr lang="ru-RU" b="1" dirty="0">
                <a:solidFill>
                  <a:schemeClr val="accent5">
                    <a:lumMod val="75000"/>
                  </a:schemeClr>
                </a:solidFill>
              </a:rPr>
              <a:t>Учреждение дополнительного образования</a:t>
            </a:r>
          </a:p>
          <a:p>
            <a:pPr algn="ctr"/>
            <a:endParaRPr lang="ru-RU" dirty="0"/>
          </a:p>
        </p:txBody>
      </p:sp>
      <p:sp>
        <p:nvSpPr>
          <p:cNvPr id="6" name="Объект 5"/>
          <p:cNvSpPr>
            <a:spLocks noGrp="1"/>
          </p:cNvSpPr>
          <p:nvPr>
            <p:ph sz="quarter" idx="4"/>
          </p:nvPr>
        </p:nvSpPr>
        <p:spPr>
          <a:xfrm>
            <a:off x="5904308" y="2484228"/>
            <a:ext cx="6081366" cy="4495039"/>
          </a:xfrm>
        </p:spPr>
        <p:txBody>
          <a:bodyPr>
            <a:normAutofit/>
          </a:bodyPr>
          <a:lstStyle/>
          <a:p>
            <a:pPr>
              <a:defRPr/>
            </a:pPr>
            <a:r>
              <a:rPr lang="ru-RU" sz="2000" dirty="0">
                <a:solidFill>
                  <a:schemeClr val="accent5">
                    <a:lumMod val="50000"/>
                  </a:schemeClr>
                </a:solidFill>
              </a:rPr>
              <a:t>наличие программно-методического обеспечения для осуществления образовательной деятельности детских творческих объединений;</a:t>
            </a:r>
          </a:p>
          <a:p>
            <a:r>
              <a:rPr lang="ru-RU" sz="2000" dirty="0">
                <a:solidFill>
                  <a:schemeClr val="accent5">
                    <a:lumMod val="50000"/>
                  </a:schemeClr>
                </a:solidFill>
              </a:rPr>
              <a:t>предоставление в ОУ информации о степени возможности сотрудничества с УДО;</a:t>
            </a:r>
          </a:p>
          <a:p>
            <a:r>
              <a:rPr lang="ru-RU" sz="2000" dirty="0">
                <a:solidFill>
                  <a:schemeClr val="accent5">
                    <a:lumMod val="50000"/>
                  </a:schemeClr>
                </a:solidFill>
              </a:rPr>
              <a:t>умение ПДО в самых разных формах к сотрудничеству с конкретным образовательным учреждением;</a:t>
            </a:r>
          </a:p>
          <a:p>
            <a:pPr>
              <a:defRPr/>
            </a:pPr>
            <a:r>
              <a:rPr lang="ru-RU" sz="2000" dirty="0">
                <a:solidFill>
                  <a:schemeClr val="accent4">
                    <a:lumMod val="50000"/>
                  </a:schemeClr>
                </a:solidFill>
              </a:rPr>
              <a:t>мобильность дополнительных общеразвивающих программ</a:t>
            </a:r>
          </a:p>
          <a:p>
            <a:pPr>
              <a:defRPr/>
            </a:pPr>
            <a:endParaRPr lang="ru-RU" sz="2400" dirty="0">
              <a:solidFill>
                <a:schemeClr val="accent4">
                  <a:lumMod val="50000"/>
                </a:schemeClr>
              </a:solidFill>
            </a:endParaRPr>
          </a:p>
          <a:p>
            <a:endParaRPr lang="ru-RU" dirty="0"/>
          </a:p>
        </p:txBody>
      </p:sp>
    </p:spTree>
    <p:extLst>
      <p:ext uri="{BB962C8B-B14F-4D97-AF65-F5344CB8AC3E}">
        <p14:creationId xmlns:p14="http://schemas.microsoft.com/office/powerpoint/2010/main" xmlns="" val="278180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6" y="217172"/>
            <a:ext cx="8866909" cy="1489023"/>
          </a:xfrm>
        </p:spPr>
        <p:txBody>
          <a:bodyPr>
            <a:normAutofit fontScale="90000"/>
          </a:bodyPr>
          <a:lstStyle/>
          <a:p>
            <a:r>
              <a:rPr lang="ru-RU" sz="2400" b="1" i="1" u="sng" dirty="0">
                <a:solidFill>
                  <a:schemeClr val="accent1">
                    <a:lumMod val="50000"/>
                  </a:schemeClr>
                </a:solidFill>
                <a:latin typeface="Times New Roman" panose="02020603050405020304" pitchFamily="18" charset="0"/>
                <a:cs typeface="Times New Roman" panose="02020603050405020304" pitchFamily="18" charset="0"/>
              </a:rPr>
              <a:t>Взаимодействие ЦДТ «Олимп» и образовательных учреждений предполагает организацию совместной деятельности самих детей и педагогов, в которой проявлялась бы их субъективная позиция</a:t>
            </a:r>
            <a:endParaRPr lang="ru-RU" sz="2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235526" y="1579586"/>
            <a:ext cx="4902935" cy="4944473"/>
          </a:xfrm>
        </p:spPr>
        <p:txBody>
          <a:bodyPr>
            <a:noAutofit/>
          </a:bodyPr>
          <a:lstStyle/>
          <a:p>
            <a:r>
              <a:rPr lang="ru-RU" sz="2200" b="1" dirty="0">
                <a:solidFill>
                  <a:schemeClr val="accent1">
                    <a:lumMod val="50000"/>
                  </a:schemeClr>
                </a:solidFill>
                <a:latin typeface="Times New Roman" panose="02020603050405020304" pitchFamily="18" charset="0"/>
                <a:cs typeface="Times New Roman" panose="02020603050405020304" pitchFamily="18" charset="0"/>
              </a:rPr>
              <a:t>Школа после уроков </a:t>
            </a:r>
            <a:r>
              <a:rPr lang="ru-RU" sz="2200" dirty="0">
                <a:solidFill>
                  <a:schemeClr val="accent1">
                    <a:lumMod val="50000"/>
                  </a:schemeClr>
                </a:solidFill>
                <a:latin typeface="Times New Roman" panose="02020603050405020304" pitchFamily="18" charset="0"/>
                <a:cs typeface="Times New Roman" panose="02020603050405020304" pitchFamily="18" charset="0"/>
              </a:rPr>
              <a:t>– это мир творчества, проявления и раскрытия каждым ребенком своих интересов, своих увлечений, своего «Я». Здесь ребенок делает свой выбор, свободно проявляет свою волю, раскрывается как личность. Важно заинтересовать ребенка занятиями после уроков, что даст возможность превратить внеурочную деятельность в полноценное пространство воспитания и образования.</a:t>
            </a:r>
            <a:endParaRPr lang="ru-RU" sz="2200" dirty="0">
              <a:solidFill>
                <a:schemeClr val="accent1">
                  <a:lumMod val="50000"/>
                </a:schemeClr>
              </a:solidFill>
            </a:endParaRPr>
          </a:p>
        </p:txBody>
      </p:sp>
      <p:pic>
        <p:nvPicPr>
          <p:cNvPr id="6" name="Объект 5"/>
          <p:cNvPicPr>
            <a:picLocks noGrp="1" noChangeAspect="1"/>
          </p:cNvPicPr>
          <p:nvPr>
            <p:ph sz="half" idx="2"/>
          </p:nvPr>
        </p:nvPicPr>
        <p:blipFill>
          <a:blip r:embed="rId2" cstate="email">
            <a:extLst>
              <a:ext uri="{28A0092B-C50C-407E-A947-70E740481C1C}">
                <a14:useLocalDpi xmlns:a14="http://schemas.microsoft.com/office/drawing/2010/main" xmlns="" val="0"/>
              </a:ext>
            </a:extLst>
          </a:blip>
          <a:stretch>
            <a:fillRect/>
          </a:stretch>
        </p:blipFill>
        <p:spPr>
          <a:xfrm>
            <a:off x="7846697" y="1307930"/>
            <a:ext cx="4184650" cy="2782347"/>
          </a:xfrm>
        </p:spPr>
      </p:pic>
      <p:pic>
        <p:nvPicPr>
          <p:cNvPr id="7" name="Рисунок 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5366568" y="3593482"/>
            <a:ext cx="3907436" cy="2930577"/>
          </a:xfrm>
          <a:prstGeom prst="rect">
            <a:avLst/>
          </a:prstGeom>
        </p:spPr>
      </p:pic>
    </p:spTree>
    <p:extLst>
      <p:ext uri="{BB962C8B-B14F-4D97-AF65-F5344CB8AC3E}">
        <p14:creationId xmlns:p14="http://schemas.microsoft.com/office/powerpoint/2010/main" xmlns="" val="219353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41829"/>
          </a:xfrm>
        </p:spPr>
        <p:txBody>
          <a:bodyPr/>
          <a:lstStyle/>
          <a:p>
            <a:r>
              <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Модель дополнительного образования</a:t>
            </a:r>
            <a:endParaRPr lang="ru-RU" dirty="0"/>
          </a:p>
        </p:txBody>
      </p:sp>
      <p:sp>
        <p:nvSpPr>
          <p:cNvPr id="3" name="Объект 2"/>
          <p:cNvSpPr>
            <a:spLocks noGrp="1"/>
          </p:cNvSpPr>
          <p:nvPr>
            <p:ph idx="1"/>
          </p:nvPr>
        </p:nvSpPr>
        <p:spPr>
          <a:xfrm>
            <a:off x="677334" y="1451430"/>
            <a:ext cx="8596668" cy="4673600"/>
          </a:xfrm>
        </p:spPr>
        <p:txBody>
          <a:bodyPr>
            <a:normAutofit/>
          </a:bodyPr>
          <a:lstStyle/>
          <a:p>
            <a:r>
              <a:rPr lang="ru-RU" altLang="ru-RU" sz="2800" dirty="0">
                <a:solidFill>
                  <a:schemeClr val="accent2">
                    <a:lumMod val="50000"/>
                  </a:schemeClr>
                </a:solidFill>
                <a:latin typeface="Times New Roman" panose="02020603050405020304" pitchFamily="18" charset="0"/>
                <a:cs typeface="Times New Roman" panose="02020603050405020304" pitchFamily="18" charset="0"/>
              </a:rPr>
              <a:t>создание </a:t>
            </a:r>
            <a:r>
              <a:rPr lang="ru-RU" altLang="ru-RU" sz="2800" b="1" dirty="0">
                <a:solidFill>
                  <a:schemeClr val="accent2">
                    <a:lumMod val="50000"/>
                  </a:schemeClr>
                </a:solidFill>
                <a:latin typeface="Times New Roman" panose="02020603050405020304" pitchFamily="18" charset="0"/>
                <a:cs typeface="Times New Roman" panose="02020603050405020304" pitchFamily="18" charset="0"/>
              </a:rPr>
              <a:t>общего программно-методического пространства </a:t>
            </a:r>
            <a:r>
              <a:rPr lang="ru-RU" altLang="ru-RU" sz="2800" dirty="0">
                <a:solidFill>
                  <a:schemeClr val="accent2">
                    <a:lumMod val="50000"/>
                  </a:schemeClr>
                </a:solidFill>
                <a:latin typeface="Times New Roman" panose="02020603050405020304" pitchFamily="18" charset="0"/>
                <a:cs typeface="Times New Roman" panose="02020603050405020304" pitchFamily="18" charset="0"/>
              </a:rPr>
              <a:t>внеурочной деятельности и дополнительного образования детей;</a:t>
            </a:r>
          </a:p>
          <a:p>
            <a:r>
              <a:rPr lang="ru-RU" altLang="ru-RU" sz="2800" dirty="0">
                <a:solidFill>
                  <a:schemeClr val="accent2">
                    <a:lumMod val="50000"/>
                  </a:schemeClr>
                </a:solidFill>
                <a:latin typeface="Times New Roman" panose="02020603050405020304" pitchFamily="18" charset="0"/>
                <a:cs typeface="Times New Roman" panose="02020603050405020304" pitchFamily="18" charset="0"/>
              </a:rPr>
              <a:t>осуществление перехода от управления образовательными учреждениями к </a:t>
            </a:r>
            <a:r>
              <a:rPr lang="ru-RU" altLang="ru-RU" sz="2800" b="1" dirty="0">
                <a:solidFill>
                  <a:schemeClr val="accent2">
                    <a:lumMod val="50000"/>
                  </a:schemeClr>
                </a:solidFill>
                <a:latin typeface="Times New Roman" panose="02020603050405020304" pitchFamily="18" charset="0"/>
                <a:cs typeface="Times New Roman" panose="02020603050405020304" pitchFamily="18" charset="0"/>
              </a:rPr>
              <a:t>управлению дополнительными образовательными общеразвивающими программами;</a:t>
            </a:r>
          </a:p>
          <a:p>
            <a:r>
              <a:rPr lang="ru-RU" altLang="ru-RU" sz="2800" dirty="0">
                <a:solidFill>
                  <a:schemeClr val="accent2">
                    <a:lumMod val="50000"/>
                  </a:schemeClr>
                </a:solidFill>
                <a:latin typeface="Times New Roman" panose="02020603050405020304" pitchFamily="18" charset="0"/>
                <a:cs typeface="Times New Roman" panose="02020603050405020304" pitchFamily="18" charset="0"/>
              </a:rPr>
              <a:t>использование </a:t>
            </a:r>
            <a:r>
              <a:rPr lang="ru-RU" altLang="ru-RU" sz="2800" b="1" dirty="0">
                <a:solidFill>
                  <a:schemeClr val="accent2">
                    <a:lumMod val="50000"/>
                  </a:schemeClr>
                </a:solidFill>
                <a:latin typeface="Times New Roman" panose="02020603050405020304" pitchFamily="18" charset="0"/>
                <a:cs typeface="Times New Roman" panose="02020603050405020304" pitchFamily="18" charset="0"/>
              </a:rPr>
              <a:t>возможностей  УДО </a:t>
            </a:r>
            <a:r>
              <a:rPr lang="ru-RU" altLang="ru-RU" sz="2800" dirty="0">
                <a:solidFill>
                  <a:schemeClr val="accent2">
                    <a:lumMod val="50000"/>
                  </a:schemeClr>
                </a:solidFill>
                <a:latin typeface="Times New Roman" panose="02020603050405020304" pitchFamily="18" charset="0"/>
                <a:cs typeface="Times New Roman" panose="02020603050405020304" pitchFamily="18" charset="0"/>
              </a:rPr>
              <a:t>(кадровых, материально-технических и пр.)</a:t>
            </a:r>
          </a:p>
          <a:p>
            <a:endParaRPr lang="ru-RU" dirty="0"/>
          </a:p>
        </p:txBody>
      </p:sp>
    </p:spTree>
    <p:extLst>
      <p:ext uri="{BB962C8B-B14F-4D97-AF65-F5344CB8AC3E}">
        <p14:creationId xmlns:p14="http://schemas.microsoft.com/office/powerpoint/2010/main" xmlns="" val="313272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53" y="214321"/>
            <a:ext cx="8596668" cy="1346983"/>
          </a:xfrm>
        </p:spPr>
        <p:txBody>
          <a:bodyPr>
            <a:normAutofit fontScale="90000"/>
          </a:bodyPr>
          <a:lstStyle/>
          <a:p>
            <a:pPr algn="ctr"/>
            <a: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Каковы варианты </a:t>
            </a:r>
            <a:b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взаимодействия ОУ и  ЦДТ «Олимп»? </a:t>
            </a:r>
            <a:br>
              <a:rPr lang="ru-RU" sz="28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3952820" y="1448972"/>
            <a:ext cx="4197927" cy="5008099"/>
          </a:xfrm>
        </p:spPr>
        <p:txBody>
          <a:bodyPr>
            <a:normAutofit fontScale="55000" lnSpcReduction="20000"/>
          </a:bodyPr>
          <a:lstStyle/>
          <a:p>
            <a:r>
              <a:rPr lang="ru-RU" sz="3400" b="1" i="1" dirty="0">
                <a:solidFill>
                  <a:schemeClr val="accent5">
                    <a:lumMod val="50000"/>
                  </a:schemeClr>
                </a:solidFill>
                <a:latin typeface="Times New Roman" pitchFamily="18" charset="0"/>
                <a:cs typeface="Times New Roman" pitchFamily="18" charset="0"/>
              </a:rPr>
              <a:t>1.Школьники посещают УДОД </a:t>
            </a:r>
            <a:r>
              <a:rPr lang="ru-RU" sz="3400" b="1" i="1" dirty="0">
                <a:solidFill>
                  <a:srgbClr val="00B050"/>
                </a:solidFill>
                <a:latin typeface="Times New Roman" pitchFamily="18" charset="0"/>
                <a:cs typeface="Times New Roman" pitchFamily="18" charset="0"/>
              </a:rPr>
              <a:t>(использование кадровых и материально-технических возможностей УДОД)</a:t>
            </a:r>
            <a:r>
              <a:rPr lang="ru-RU" sz="3400" b="1" dirty="0">
                <a:latin typeface="Times New Roman" pitchFamily="18" charset="0"/>
                <a:cs typeface="Times New Roman" pitchFamily="18" charset="0"/>
              </a:rPr>
              <a:t/>
            </a:r>
            <a:br>
              <a:rPr lang="ru-RU" sz="3400" b="1" dirty="0">
                <a:latin typeface="Times New Roman" pitchFamily="18" charset="0"/>
                <a:cs typeface="Times New Roman" pitchFamily="18" charset="0"/>
              </a:rPr>
            </a:br>
            <a:r>
              <a:rPr lang="ru-RU" sz="3100" b="1" dirty="0">
                <a:latin typeface="Times New Roman" pitchFamily="18" charset="0"/>
                <a:cs typeface="Times New Roman" pitchFamily="18" charset="0"/>
              </a:rPr>
              <a:t> </a:t>
            </a:r>
            <a:br>
              <a:rPr lang="ru-RU" sz="3100" b="1" dirty="0">
                <a:latin typeface="Times New Roman" pitchFamily="18" charset="0"/>
                <a:cs typeface="Times New Roman" pitchFamily="18" charset="0"/>
              </a:rPr>
            </a:br>
            <a:r>
              <a:rPr lang="ru-RU" sz="3100" b="1" dirty="0">
                <a:latin typeface="Times New Roman" pitchFamily="18" charset="0"/>
                <a:cs typeface="Times New Roman" pitchFamily="18" charset="0"/>
              </a:rPr>
              <a:t>2. </a:t>
            </a:r>
            <a:r>
              <a:rPr lang="ru-RU" sz="3400" b="1" i="1" dirty="0">
                <a:solidFill>
                  <a:schemeClr val="accent5">
                    <a:lumMod val="50000"/>
                  </a:schemeClr>
                </a:solidFill>
                <a:latin typeface="Times New Roman" pitchFamily="18" charset="0"/>
                <a:cs typeface="Times New Roman" pitchFamily="18" charset="0"/>
              </a:rPr>
              <a:t>Педагоги  из УДОД проводят свои занятия на базе школы </a:t>
            </a:r>
            <a:r>
              <a:rPr lang="ru-RU" sz="3400" b="1" i="1" dirty="0">
                <a:solidFill>
                  <a:srgbClr val="00B050"/>
                </a:solidFill>
                <a:latin typeface="Times New Roman" pitchFamily="18" charset="0"/>
                <a:cs typeface="Times New Roman" pitchFamily="18" charset="0"/>
              </a:rPr>
              <a:t>(использование базы ОУ и кадровых ресурсов УДОД)</a:t>
            </a:r>
            <a:br>
              <a:rPr lang="ru-RU" sz="3400" b="1" i="1" dirty="0">
                <a:solidFill>
                  <a:srgbClr val="00B050"/>
                </a:solidFill>
                <a:latin typeface="Times New Roman" pitchFamily="18" charset="0"/>
                <a:cs typeface="Times New Roman" pitchFamily="18" charset="0"/>
              </a:rPr>
            </a:br>
            <a:r>
              <a:rPr lang="ru-RU" sz="3400" b="1" i="1" dirty="0">
                <a:solidFill>
                  <a:srgbClr val="00B050"/>
                </a:solidFill>
                <a:latin typeface="Times New Roman" pitchFamily="18" charset="0"/>
                <a:cs typeface="Times New Roman" pitchFamily="18" charset="0"/>
              </a:rPr>
              <a:t/>
            </a:r>
            <a:br>
              <a:rPr lang="ru-RU" sz="3400" b="1" i="1" dirty="0">
                <a:solidFill>
                  <a:srgbClr val="00B050"/>
                </a:solidFill>
                <a:latin typeface="Times New Roman" pitchFamily="18" charset="0"/>
                <a:cs typeface="Times New Roman" pitchFamily="18" charset="0"/>
              </a:rPr>
            </a:br>
            <a:r>
              <a:rPr lang="ru-RU" sz="3400" b="1" dirty="0">
                <a:latin typeface="Times New Roman" pitchFamily="18" charset="0"/>
                <a:cs typeface="Times New Roman" pitchFamily="18" charset="0"/>
              </a:rPr>
              <a:t>3. </a:t>
            </a:r>
            <a:r>
              <a:rPr lang="ru-RU" sz="3400" b="1" i="1" dirty="0">
                <a:solidFill>
                  <a:schemeClr val="accent5">
                    <a:lumMod val="50000"/>
                  </a:schemeClr>
                </a:solidFill>
                <a:latin typeface="Times New Roman" pitchFamily="18" charset="0"/>
                <a:cs typeface="Times New Roman" pitchFamily="18" charset="0"/>
              </a:rPr>
              <a:t>Педагоги ОУ работают по совместительству ПДО в УДО </a:t>
            </a:r>
            <a:r>
              <a:rPr lang="ru-RU" sz="3400" b="1" i="1" dirty="0">
                <a:solidFill>
                  <a:srgbClr val="00B050"/>
                </a:solidFill>
                <a:latin typeface="Times New Roman" pitchFamily="18" charset="0"/>
                <a:cs typeface="Times New Roman" pitchFamily="18" charset="0"/>
              </a:rPr>
              <a:t>(использование кадровых ресурсов и материально-технических возможностей ОУ)  </a:t>
            </a:r>
          </a:p>
          <a:p>
            <a:r>
              <a:rPr lang="ru-RU" sz="3400" b="1" i="1" dirty="0">
                <a:solidFill>
                  <a:schemeClr val="accent5">
                    <a:lumMod val="50000"/>
                  </a:schemeClr>
                </a:solidFill>
                <a:latin typeface="Times New Roman" pitchFamily="18" charset="0"/>
                <a:cs typeface="Times New Roman" pitchFamily="18" charset="0"/>
              </a:rPr>
              <a:t>4.Совместная  проектная деятельность школы и УДОД</a:t>
            </a:r>
            <a:r>
              <a:rPr lang="ru-RU" sz="3100" b="1" i="1" dirty="0">
                <a:solidFill>
                  <a:schemeClr val="accent5">
                    <a:lumMod val="50000"/>
                  </a:schemeClr>
                </a:solidFill>
                <a:latin typeface="Times New Roman" pitchFamily="18" charset="0"/>
                <a:cs typeface="Times New Roman" pitchFamily="18" charset="0"/>
              </a:rPr>
              <a:t/>
            </a:r>
            <a:br>
              <a:rPr lang="ru-RU" sz="3100" b="1" i="1" dirty="0">
                <a:solidFill>
                  <a:schemeClr val="accent5">
                    <a:lumMod val="50000"/>
                  </a:schemeClr>
                </a:solidFill>
                <a:latin typeface="Times New Roman" pitchFamily="18" charset="0"/>
                <a:cs typeface="Times New Roman" pitchFamily="18" charset="0"/>
              </a:rPr>
            </a:br>
            <a:r>
              <a:rPr lang="ru-RU" sz="2900" b="1" dirty="0">
                <a:latin typeface="Times New Roman" pitchFamily="18" charset="0"/>
                <a:cs typeface="Times New Roman" pitchFamily="18" charset="0"/>
              </a:rPr>
              <a:t/>
            </a:r>
            <a:br>
              <a:rPr lang="ru-RU" sz="2900" b="1" dirty="0">
                <a:latin typeface="Times New Roman" pitchFamily="18" charset="0"/>
                <a:cs typeface="Times New Roman" pitchFamily="18" charset="0"/>
              </a:rPr>
            </a:br>
            <a:r>
              <a:rPr lang="ru-RU" sz="2400" b="1" i="1" dirty="0">
                <a:solidFill>
                  <a:srgbClr val="00B050"/>
                </a:solidFill>
                <a:latin typeface="Times New Roman" pitchFamily="18" charset="0"/>
                <a:cs typeface="Times New Roman" pitchFamily="18" charset="0"/>
              </a:rPr>
              <a:t/>
            </a:r>
            <a:br>
              <a:rPr lang="ru-RU" sz="2400" b="1" i="1" dirty="0">
                <a:solidFill>
                  <a:srgbClr val="00B050"/>
                </a:solidFill>
                <a:latin typeface="Times New Roman" pitchFamily="18" charset="0"/>
                <a:cs typeface="Times New Roman" pitchFamily="18" charset="0"/>
              </a:rPr>
            </a:br>
            <a:endParaRPr lang="ru-RU" sz="2400" dirty="0"/>
          </a:p>
        </p:txBody>
      </p:sp>
      <p:pic>
        <p:nvPicPr>
          <p:cNvPr id="4" name="Picture 5"/>
          <p:cNvPicPr>
            <a:picLocks noChangeAspect="1" noChangeArrowheads="1"/>
          </p:cNvPicPr>
          <p:nvPr/>
        </p:nvPicPr>
        <p:blipFill>
          <a:blip r:embed="rId2" cstate="email">
            <a:extLst>
              <a:ext uri="{28A0092B-C50C-407E-A947-70E740481C1C}">
                <a14:useLocalDpi xmlns:a14="http://schemas.microsoft.com/office/drawing/2010/main" xmlns="" val="0"/>
              </a:ext>
            </a:extLst>
          </a:blip>
          <a:stretch>
            <a:fillRect/>
          </a:stretch>
        </p:blipFill>
        <p:spPr bwMode="auto">
          <a:xfrm>
            <a:off x="8095466" y="3953021"/>
            <a:ext cx="4096534" cy="26200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tretch>
            <a:fillRect/>
          </a:stretch>
        </p:blipFill>
        <p:spPr bwMode="auto">
          <a:xfrm>
            <a:off x="847960" y="1252237"/>
            <a:ext cx="2808312"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Объект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rot="230750">
            <a:off x="9271057" y="572181"/>
            <a:ext cx="2291607" cy="31270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tretch>
            <a:fillRect/>
          </a:stretch>
        </p:blipFill>
        <p:spPr bwMode="auto">
          <a:xfrm>
            <a:off x="450584" y="4095352"/>
            <a:ext cx="3068470" cy="24636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5204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634" y="351692"/>
            <a:ext cx="3854528" cy="914400"/>
          </a:xfrm>
        </p:spPr>
        <p:txBody>
          <a:bodyPr>
            <a:normAutofit fontScale="90000"/>
          </a:bodyPr>
          <a:lstStyle/>
          <a:p>
            <a:pPr algn="ctr"/>
            <a:r>
              <a:rPr lang="ru-RU" sz="2400" i="1" u="sng" dirty="0">
                <a:solidFill>
                  <a:schemeClr val="accent1">
                    <a:lumMod val="75000"/>
                  </a:schemeClr>
                </a:solidFill>
              </a:rPr>
              <a:t/>
            </a:r>
            <a:br>
              <a:rPr lang="ru-RU" sz="2400" i="1" u="sng" dirty="0">
                <a:solidFill>
                  <a:schemeClr val="accent1">
                    <a:lumMod val="75000"/>
                  </a:schemeClr>
                </a:solidFill>
              </a:rPr>
            </a:br>
            <a:r>
              <a:rPr lang="ru-RU" sz="2800" i="1" u="sng" dirty="0">
                <a:solidFill>
                  <a:schemeClr val="accent1">
                    <a:lumMod val="75000"/>
                  </a:schemeClr>
                </a:solidFill>
              </a:rPr>
              <a:t>формы </a:t>
            </a:r>
            <a:br>
              <a:rPr lang="ru-RU" sz="2800" i="1" u="sng" dirty="0">
                <a:solidFill>
                  <a:schemeClr val="accent1">
                    <a:lumMod val="75000"/>
                  </a:schemeClr>
                </a:solidFill>
              </a:rPr>
            </a:br>
            <a:r>
              <a:rPr lang="ru-RU" sz="2800" i="1" u="sng" dirty="0">
                <a:solidFill>
                  <a:schemeClr val="accent1">
                    <a:lumMod val="75000"/>
                  </a:schemeClr>
                </a:solidFill>
              </a:rPr>
              <a:t>взаимодействия</a:t>
            </a:r>
          </a:p>
        </p:txBody>
      </p:sp>
      <p:sp>
        <p:nvSpPr>
          <p:cNvPr id="3" name="Объект 2"/>
          <p:cNvSpPr>
            <a:spLocks noGrp="1"/>
          </p:cNvSpPr>
          <p:nvPr>
            <p:ph idx="1"/>
          </p:nvPr>
        </p:nvSpPr>
        <p:spPr>
          <a:xfrm>
            <a:off x="4979963" y="514924"/>
            <a:ext cx="4768948" cy="5526437"/>
          </a:xfrm>
        </p:spPr>
        <p:txBody>
          <a:bodyPr/>
          <a:lstStyle/>
          <a:p>
            <a:r>
              <a:rPr lang="ru-RU" dirty="0"/>
              <a:t>проведение летних походов, экспедиций, </a:t>
            </a:r>
          </a:p>
          <a:p>
            <a:r>
              <a:rPr lang="ru-RU" dirty="0"/>
              <a:t>организация работы профильных смен в загородных лагерях;</a:t>
            </a:r>
          </a:p>
          <a:p>
            <a:r>
              <a:rPr lang="ru-RU" dirty="0"/>
              <a:t>подготовка методических, дидактических пособий, программ;</a:t>
            </a:r>
          </a:p>
          <a:p>
            <a:r>
              <a:rPr lang="ru-RU" dirty="0"/>
              <a:t>проведение совместных методических семинаров, метод. объединений, педсоветов;</a:t>
            </a:r>
          </a:p>
          <a:p>
            <a:r>
              <a:rPr lang="ru-RU" dirty="0"/>
              <a:t>посещение открытых занятий, мероприятий.</a:t>
            </a:r>
          </a:p>
          <a:p>
            <a:pPr marL="0" indent="0">
              <a:buNone/>
            </a:pPr>
            <a:r>
              <a:rPr lang="ru-RU" dirty="0"/>
              <a:t>  </a:t>
            </a:r>
          </a:p>
          <a:p>
            <a:endParaRPr lang="ru-RU" dirty="0"/>
          </a:p>
        </p:txBody>
      </p:sp>
      <p:sp>
        <p:nvSpPr>
          <p:cNvPr id="4" name="Текст 3"/>
          <p:cNvSpPr>
            <a:spLocks noGrp="1"/>
          </p:cNvSpPr>
          <p:nvPr>
            <p:ph type="body" sz="half" idx="2"/>
          </p:nvPr>
        </p:nvSpPr>
        <p:spPr>
          <a:xfrm>
            <a:off x="239151" y="1378634"/>
            <a:ext cx="4407011" cy="4979963"/>
          </a:xfrm>
        </p:spPr>
        <p:txBody>
          <a:bodyPr>
            <a:normAutofit/>
          </a:bodyPr>
          <a:lstStyle/>
          <a:p>
            <a:pPr marL="285750" indent="-285750">
              <a:buFont typeface="Wingdings" panose="05000000000000000000" pitchFamily="2" charset="2"/>
              <a:buChar char="Ø"/>
            </a:pPr>
            <a:r>
              <a:rPr lang="ru-RU" sz="1800" dirty="0"/>
              <a:t>привлечение педагогов школ к работе УДО (руководителями детских объединений, консультантами, а также в качестве участников конференций, мастер-классов и т.д.);</a:t>
            </a:r>
          </a:p>
          <a:p>
            <a:pPr marL="285750" indent="-285750">
              <a:buFont typeface="Wingdings" panose="05000000000000000000" pitchFamily="2" charset="2"/>
              <a:buChar char="Ø"/>
            </a:pPr>
            <a:r>
              <a:rPr lang="ru-RU" sz="1800" dirty="0"/>
              <a:t>привлечение ПДО к работе в школе (в качестве руководителями детских объединений, руководителями дополнительных общеразвивающих программ и т.д.);</a:t>
            </a:r>
          </a:p>
          <a:p>
            <a:pPr marL="285750" indent="-285750">
              <a:buFont typeface="Wingdings" panose="05000000000000000000" pitchFamily="2" charset="2"/>
              <a:buChar char="Ø"/>
            </a:pPr>
            <a:r>
              <a:rPr lang="ru-RU" sz="1800" dirty="0"/>
              <a:t>подготовка и проведение массовых мероприятий с детьми;</a:t>
            </a:r>
          </a:p>
          <a:p>
            <a:pPr marL="285750" indent="-285750">
              <a:buFont typeface="Wingdings" panose="05000000000000000000" pitchFamily="2" charset="2"/>
              <a:buChar char="Ø"/>
            </a:pPr>
            <a:r>
              <a:rPr lang="ru-RU" sz="1800" dirty="0"/>
              <a:t>совместное участие в праздновании знаменательных дат, событий;</a:t>
            </a:r>
          </a:p>
          <a:p>
            <a:pPr marL="285750" indent="-285750">
              <a:buFont typeface="Wingdings" panose="05000000000000000000" pitchFamily="2" charset="2"/>
              <a:buChar char="Ø"/>
            </a:pPr>
            <a:endParaRPr lang="ru-RU" dirty="0"/>
          </a:p>
        </p:txBody>
      </p:sp>
      <p:pic>
        <p:nvPicPr>
          <p:cNvPr id="5" name="Picture 3" descr="C:\Users\Алсу\Pictures\сотрудники\02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588000" y="4241469"/>
            <a:ext cx="3060239" cy="2011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pic>
        <p:nvPicPr>
          <p:cNvPr id="6" name="Picture 5" descr="C:\Users\Алсу\Pictures\сотрудники\035.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rot="903798">
            <a:off x="8812368" y="2994910"/>
            <a:ext cx="3210108" cy="26525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37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370" y="217714"/>
            <a:ext cx="9158515" cy="2061029"/>
          </a:xfrm>
        </p:spPr>
        <p:txBody>
          <a:bodyPr>
            <a:normAutofit/>
          </a:bodyPr>
          <a:lstStyle/>
          <a:p>
            <a:pPr algn="ctr"/>
            <a:r>
              <a:rPr lang="ru-RU" altLang="ru-RU" sz="3200" b="1" dirty="0">
                <a:solidFill>
                  <a:schemeClr val="accent2">
                    <a:lumMod val="75000"/>
                  </a:schemeClr>
                </a:solidFill>
                <a:latin typeface="Times New Roman" panose="02020603050405020304" pitchFamily="18" charset="0"/>
              </a:rPr>
              <a:t>Интеграция возможностей общего и дополнительного образования при организации внеурочной деятельности</a:t>
            </a:r>
            <a:r>
              <a:rPr lang="ru-RU" altLang="ru-RU" sz="3600" b="1" dirty="0">
                <a:solidFill>
                  <a:schemeClr val="accent2">
                    <a:lumMod val="75000"/>
                  </a:schemeClr>
                </a:solidFill>
                <a:latin typeface="Times New Roman" panose="02020603050405020304" pitchFamily="18" charset="0"/>
              </a:rPr>
              <a:t/>
            </a:r>
            <a:br>
              <a:rPr lang="ru-RU" altLang="ru-RU" sz="3600" b="1" dirty="0">
                <a:solidFill>
                  <a:schemeClr val="accent2">
                    <a:lumMod val="75000"/>
                  </a:schemeClr>
                </a:solidFill>
                <a:latin typeface="Times New Roman" panose="02020603050405020304" pitchFamily="18" charset="0"/>
              </a:rPr>
            </a:br>
            <a:r>
              <a:rPr lang="ru-RU" altLang="ru-RU" sz="2800" b="1" i="1" dirty="0">
                <a:solidFill>
                  <a:schemeClr val="accent5">
                    <a:lumMod val="50000"/>
                  </a:schemeClr>
                </a:solidFill>
                <a:latin typeface="Times New Roman" panose="02020603050405020304" pitchFamily="18" charset="0"/>
              </a:rPr>
              <a:t>Механизмы интеграции:</a:t>
            </a:r>
            <a:endParaRPr lang="ru-RU" sz="2800" i="1" dirty="0">
              <a:solidFill>
                <a:schemeClr val="accent5">
                  <a:lumMod val="50000"/>
                </a:schemeClr>
              </a:solidFill>
            </a:endParaRPr>
          </a:p>
        </p:txBody>
      </p:sp>
      <p:sp>
        <p:nvSpPr>
          <p:cNvPr id="3" name="Текст 2"/>
          <p:cNvSpPr>
            <a:spLocks noGrp="1"/>
          </p:cNvSpPr>
          <p:nvPr>
            <p:ph type="body" idx="1"/>
          </p:nvPr>
        </p:nvSpPr>
        <p:spPr>
          <a:xfrm>
            <a:off x="677335" y="2278743"/>
            <a:ext cx="8596668" cy="4325257"/>
          </a:xfrm>
        </p:spPr>
        <p:txBody>
          <a:bodyPr>
            <a:noAutofit/>
          </a:bodyPr>
          <a:lstStyle/>
          <a:p>
            <a:pPr>
              <a:lnSpc>
                <a:spcPct val="90000"/>
              </a:lnSpc>
              <a:buFont typeface="Wingdings" panose="05000000000000000000" pitchFamily="2" charset="2"/>
              <a:buChar char="Ø"/>
              <a:defRPr/>
            </a:pPr>
            <a:r>
              <a:rPr lang="ru-RU" sz="2400" dirty="0">
                <a:solidFill>
                  <a:schemeClr val="accent2">
                    <a:lumMod val="75000"/>
                  </a:schemeClr>
                </a:solidFill>
                <a:latin typeface="Times New Roman" pitchFamily="18" charset="0"/>
                <a:cs typeface="Times New Roman" pitchFamily="18" charset="0"/>
              </a:rPr>
              <a:t>разработка и осуществление совместных программ и проектов, отдельных дел и акций, направленных на решение воспитательных задач; </a:t>
            </a:r>
          </a:p>
          <a:p>
            <a:pPr>
              <a:lnSpc>
                <a:spcPct val="90000"/>
              </a:lnSpc>
              <a:buFont typeface="Wingdings" panose="05000000000000000000" pitchFamily="2" charset="2"/>
              <a:buChar char="Ø"/>
              <a:defRPr/>
            </a:pPr>
            <a:r>
              <a:rPr lang="ru-RU" sz="2400" dirty="0">
                <a:solidFill>
                  <a:schemeClr val="accent2">
                    <a:lumMod val="75000"/>
                  </a:schemeClr>
                </a:solidFill>
                <a:latin typeface="Times New Roman" pitchFamily="18" charset="0"/>
                <a:cs typeface="Times New Roman" pitchFamily="18" charset="0"/>
              </a:rPr>
              <a:t>кооперация ресурсов и обмен ресурсами (интеллектуальными, кадровыми, информационными, финансовыми, материально-техническими и др.);</a:t>
            </a:r>
          </a:p>
          <a:p>
            <a:pPr>
              <a:lnSpc>
                <a:spcPct val="90000"/>
              </a:lnSpc>
              <a:buFont typeface="Wingdings" panose="05000000000000000000" pitchFamily="2" charset="2"/>
              <a:buChar char="Ø"/>
              <a:defRPr/>
            </a:pPr>
            <a:r>
              <a:rPr lang="ru-RU" sz="2400" dirty="0">
                <a:solidFill>
                  <a:schemeClr val="accent2">
                    <a:lumMod val="75000"/>
                  </a:schemeClr>
                </a:solidFill>
                <a:latin typeface="Times New Roman" pitchFamily="18" charset="0"/>
                <a:cs typeface="Times New Roman" pitchFamily="18" charset="0"/>
              </a:rPr>
              <a:t>предоставление услуг (консультативных, информационных, технических и др.); </a:t>
            </a:r>
          </a:p>
          <a:p>
            <a:pPr>
              <a:lnSpc>
                <a:spcPct val="90000"/>
              </a:lnSpc>
              <a:buFont typeface="Wingdings" panose="05000000000000000000" pitchFamily="2" charset="2"/>
              <a:buChar char="Ø"/>
              <a:defRPr/>
            </a:pPr>
            <a:r>
              <a:rPr lang="ru-RU" sz="2400" dirty="0">
                <a:solidFill>
                  <a:schemeClr val="accent2">
                    <a:lumMod val="75000"/>
                  </a:schemeClr>
                </a:solidFill>
                <a:latin typeface="Times New Roman" pitchFamily="18" charset="0"/>
                <a:cs typeface="Times New Roman" pitchFamily="18" charset="0"/>
              </a:rPr>
              <a:t>взаимообучение специалистов, обмен передовым опытом; </a:t>
            </a:r>
          </a:p>
          <a:p>
            <a:pPr>
              <a:lnSpc>
                <a:spcPct val="90000"/>
              </a:lnSpc>
              <a:buFont typeface="Wingdings" panose="05000000000000000000" pitchFamily="2" charset="2"/>
              <a:buChar char="Ø"/>
              <a:defRPr/>
            </a:pPr>
            <a:r>
              <a:rPr lang="ru-RU" sz="2400" dirty="0">
                <a:solidFill>
                  <a:schemeClr val="accent2">
                    <a:lumMod val="75000"/>
                  </a:schemeClr>
                </a:solidFill>
                <a:latin typeface="Times New Roman" pitchFamily="18" charset="0"/>
                <a:cs typeface="Times New Roman" pitchFamily="18" charset="0"/>
              </a:rPr>
              <a:t>совместная экспертиза качества внеурочной деятельности.</a:t>
            </a:r>
            <a:endParaRPr lang="ru-RU" sz="2400" dirty="0">
              <a:solidFill>
                <a:schemeClr val="accent2">
                  <a:lumMod val="75000"/>
                </a:schemeClr>
              </a:solidFill>
            </a:endParaRPr>
          </a:p>
        </p:txBody>
      </p:sp>
    </p:spTree>
    <p:extLst>
      <p:ext uri="{BB962C8B-B14F-4D97-AF65-F5344CB8AC3E}">
        <p14:creationId xmlns:p14="http://schemas.microsoft.com/office/powerpoint/2010/main" xmlns="" val="230322000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xml><?xml version="1.0" encoding="utf-8"?>
<a:theme xmlns:a="http://schemas.openxmlformats.org/drawingml/2006/main" name="1_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4.xml><?xml version="1.0" encoding="utf-8"?>
<a:theme xmlns:a="http://schemas.openxmlformats.org/drawingml/2006/main" name="2_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
  <TotalTime>388</TotalTime>
  <Words>640</Words>
  <Application>Microsoft Office PowerPoint</Application>
  <PresentationFormat>Произвольный</PresentationFormat>
  <Paragraphs>69</Paragraphs>
  <Slides>12</Slides>
  <Notes>0</Notes>
  <HiddenSlides>0</HiddenSlides>
  <MMClips>0</MMClips>
  <ScaleCrop>false</ScaleCrop>
  <HeadingPairs>
    <vt:vector size="4" baseType="variant">
      <vt:variant>
        <vt:lpstr>Тема</vt:lpstr>
      </vt:variant>
      <vt:variant>
        <vt:i4>4</vt:i4>
      </vt:variant>
      <vt:variant>
        <vt:lpstr>Заголовки слайдов</vt:lpstr>
      </vt:variant>
      <vt:variant>
        <vt:i4>12</vt:i4>
      </vt:variant>
    </vt:vector>
  </HeadingPairs>
  <TitlesOfParts>
    <vt:vector size="16" baseType="lpstr">
      <vt:lpstr>Грань</vt:lpstr>
      <vt:lpstr>Аспект</vt:lpstr>
      <vt:lpstr>1_Аспект</vt:lpstr>
      <vt:lpstr>2_Аспект</vt:lpstr>
      <vt:lpstr>Слайд 1</vt:lpstr>
      <vt:lpstr>Детство – страна удивительная.</vt:lpstr>
      <vt:lpstr>Сегодня УДОД и ОУ – партнеры  в образовательно-воспитательном пространстве  с четко обозначенными специфическими задачами             в воспитании детей. И в УДОД, и в ОУ, складываются, развиваются  воспитательные системы, отвечающие современным запросам общества, семьи, детей, конкретного социума. </vt:lpstr>
      <vt:lpstr>Условия оптимальной готовности  к продуктивному сотрудничеству</vt:lpstr>
      <vt:lpstr>Взаимодействие ЦДТ «Олимп» и образовательных учреждений предполагает организацию совместной деятельности самих детей и педагогов, в которой проявлялась бы их субъективная позиция</vt:lpstr>
      <vt:lpstr>Модель дополнительного образования</vt:lpstr>
      <vt:lpstr>Каковы варианты  взаимодействия ОУ и  ЦДТ «Олимп»?  </vt:lpstr>
      <vt:lpstr> формы  взаимодействия</vt:lpstr>
      <vt:lpstr>Интеграция возможностей общего и дополнительного образования при организации внеурочной деятельности Механизмы интеграции:</vt:lpstr>
      <vt:lpstr>Таким образом, при взаимодействии УДОД и ОУ способны решать целый комплекс задач: и все через него преломляется» «Все начинается с педагога  и все через него преломляется»</vt:lpstr>
      <vt:lpstr>Слайд 11</vt:lpstr>
      <vt:lpstr>Взаимодействие ЦДТ «Олимп»  и образовательных учреждений  позволяет использовать  многообразие системы  дополнительного образования детей  для расширения познавательных, творческих способностей, желание расширить зону их общения.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Андреева</dc:creator>
  <cp:lastModifiedBy>Администратор</cp:lastModifiedBy>
  <cp:revision>42</cp:revision>
  <cp:lastPrinted>2016-06-15T03:18:23Z</cp:lastPrinted>
  <dcterms:created xsi:type="dcterms:W3CDTF">2015-11-28T19:06:15Z</dcterms:created>
  <dcterms:modified xsi:type="dcterms:W3CDTF">2016-06-16T12:49:01Z</dcterms:modified>
</cp:coreProperties>
</file>